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22" r:id="rId3"/>
    <p:sldId id="323" r:id="rId4"/>
    <p:sldId id="321" r:id="rId5"/>
    <p:sldId id="324" r:id="rId7"/>
    <p:sldId id="416" r:id="rId8"/>
    <p:sldId id="417" r:id="rId9"/>
    <p:sldId id="430" r:id="rId10"/>
    <p:sldId id="325" r:id="rId11"/>
    <p:sldId id="326" r:id="rId12"/>
    <p:sldId id="307" r:id="rId13"/>
    <p:sldId id="328" r:id="rId14"/>
    <p:sldId id="310" r:id="rId15"/>
    <p:sldId id="311" r:id="rId16"/>
    <p:sldId id="313" r:id="rId17"/>
    <p:sldId id="309" r:id="rId18"/>
    <p:sldId id="314" r:id="rId19"/>
    <p:sldId id="327" r:id="rId20"/>
    <p:sldId id="315" r:id="rId21"/>
    <p:sldId id="316" r:id="rId22"/>
    <p:sldId id="318" r:id="rId23"/>
    <p:sldId id="317" r:id="rId24"/>
    <p:sldId id="306" r:id="rId25"/>
    <p:sldId id="319" r:id="rId26"/>
    <p:sldId id="409" r:id="rId27"/>
    <p:sldId id="329" r:id="rId28"/>
    <p:sldId id="412" r:id="rId29"/>
    <p:sldId id="413" r:id="rId30"/>
    <p:sldId id="418" r:id="rId31"/>
    <p:sldId id="414" r:id="rId32"/>
    <p:sldId id="415" r:id="rId33"/>
    <p:sldId id="419" r:id="rId34"/>
    <p:sldId id="391" r:id="rId35"/>
    <p:sldId id="331" r:id="rId36"/>
    <p:sldId id="389" r:id="rId37"/>
    <p:sldId id="420" r:id="rId38"/>
    <p:sldId id="421" r:id="rId39"/>
    <p:sldId id="422" r:id="rId40"/>
    <p:sldId id="423" r:id="rId41"/>
    <p:sldId id="424" r:id="rId42"/>
    <p:sldId id="425" r:id="rId43"/>
    <p:sldId id="390" r:id="rId44"/>
    <p:sldId id="410" r:id="rId45"/>
    <p:sldId id="426" r:id="rId46"/>
    <p:sldId id="427" r:id="rId47"/>
    <p:sldId id="428" r:id="rId48"/>
    <p:sldId id="429" r:id="rId49"/>
    <p:sldId id="333" r:id="rId50"/>
    <p:sldId id="334" r:id="rId51"/>
    <p:sldId id="336" r:id="rId52"/>
    <p:sldId id="337" r:id="rId53"/>
    <p:sldId id="395" r:id="rId54"/>
    <p:sldId id="396" r:id="rId55"/>
    <p:sldId id="397" r:id="rId56"/>
    <p:sldId id="398" r:id="rId57"/>
    <p:sldId id="338" r:id="rId58"/>
    <p:sldId id="399" r:id="rId59"/>
    <p:sldId id="400" r:id="rId60"/>
    <p:sldId id="394" r:id="rId61"/>
    <p:sldId id="403" r:id="rId62"/>
    <p:sldId id="401" r:id="rId63"/>
    <p:sldId id="402" r:id="rId64"/>
    <p:sldId id="404" r:id="rId65"/>
    <p:sldId id="405" r:id="rId66"/>
    <p:sldId id="406" r:id="rId67"/>
    <p:sldId id="407" r:id="rId68"/>
    <p:sldId id="339" r:id="rId69"/>
    <p:sldId id="340" r:id="rId70"/>
    <p:sldId id="341" r:id="rId71"/>
    <p:sldId id="382" r:id="rId72"/>
    <p:sldId id="383" r:id="rId73"/>
    <p:sldId id="385" r:id="rId74"/>
    <p:sldId id="384" r:id="rId75"/>
    <p:sldId id="342" r:id="rId76"/>
    <p:sldId id="263" r:id="rId77"/>
    <p:sldId id="262" r:id="rId78"/>
    <p:sldId id="284" r:id="rId79"/>
    <p:sldId id="279" r:id="rId80"/>
    <p:sldId id="281" r:id="rId81"/>
    <p:sldId id="282" r:id="rId82"/>
    <p:sldId id="283" r:id="rId83"/>
    <p:sldId id="257" r:id="rId84"/>
    <p:sldId id="258" r:id="rId85"/>
    <p:sldId id="259" r:id="rId86"/>
    <p:sldId id="260" r:id="rId87"/>
    <p:sldId id="261" r:id="rId88"/>
    <p:sldId id="285" r:id="rId89"/>
    <p:sldId id="264" r:id="rId90"/>
    <p:sldId id="267" r:id="rId91"/>
    <p:sldId id="265" r:id="rId92"/>
    <p:sldId id="276" r:id="rId93"/>
    <p:sldId id="266" r:id="rId94"/>
    <p:sldId id="272" r:id="rId95"/>
    <p:sldId id="273" r:id="rId96"/>
    <p:sldId id="274" r:id="rId97"/>
    <p:sldId id="275" r:id="rId98"/>
    <p:sldId id="277" r:id="rId99"/>
    <p:sldId id="278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5" userDrawn="1">
          <p15:clr>
            <a:srgbClr val="A4A3A4"/>
          </p15:clr>
        </p15:guide>
        <p15:guide id="2" pos="37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6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35"/>
        <p:guide pos="37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https://data.humdata.org/dataset/drc-displacement-forecasts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highest outlier for the formal camp is 1 BO_S110  pop- 43074 cal-area 528083.3 site-area503339.8 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This dataset combines information from population censuses with satellite-derived</a:t>
            </a:r>
            <a:endParaRPr lang="en-US"/>
          </a:p>
          <a:p>
            <a:r>
              <a:rPr lang="en-US"/>
              <a:t>built-up areas to allocate population counts from administrative units to a grid according to the</a:t>
            </a:r>
            <a:endParaRPr lang="en-US"/>
          </a:p>
          <a:p>
            <a:r>
              <a:rPr lang="en-US"/>
              <a:t>presence or absence of built-up area in the grid cell.</a:t>
            </a:r>
            <a:endParaRPr lang="en-US"/>
          </a:p>
          <a:p>
            <a:r>
              <a:rPr lang="en-US"/>
              <a:t>GEOSPATIAL CORRELATES:</a:t>
            </a:r>
            <a:endParaRPr lang="en-US"/>
          </a:p>
          <a:p>
            <a:r>
              <a:rPr lang="en-US"/>
              <a:t>Built-up areas mapped in the Global Human</a:t>
            </a:r>
            <a:endParaRPr lang="en-US"/>
          </a:p>
          <a:p>
            <a:r>
              <a:rPr lang="en-US"/>
              <a:t>Settlement Layer Built Up Extent (GHS-BUILT)</a:t>
            </a:r>
            <a:endParaRPr lang="en-US"/>
          </a:p>
          <a:p>
            <a:r>
              <a:rPr lang="en-US"/>
              <a:t>SOURCE OF DATA ADJUSTMENT:</a:t>
            </a:r>
            <a:endParaRPr lang="en-US"/>
          </a:p>
          <a:p>
            <a:r>
              <a:rPr lang="en-US"/>
              <a:t>UNPD estimates.	</a:t>
            </a:r>
            <a:endParaRPr lang="en-US"/>
          </a:p>
          <a:p>
            <a:r>
              <a:rPr lang="en-US"/>
              <a:t>METHOD:</a:t>
            </a:r>
            <a:endParaRPr lang="en-US"/>
          </a:p>
          <a:p>
            <a:r>
              <a:rPr lang="en-US"/>
              <a:t>Binary dasymetric mapping. 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GEOSPATIAL CORRELATES:</a:t>
            </a:r>
            <a:endParaRPr lang="en-US"/>
          </a:p>
          <a:p>
            <a:r>
              <a:rPr lang="en-US"/>
              <a:t>Roads, land cover, built structures, cities or urban</a:t>
            </a:r>
            <a:endParaRPr lang="en-US"/>
          </a:p>
          <a:p>
            <a:r>
              <a:rPr lang="en-US"/>
              <a:t>areas, nighttime lights, infrastructure, environmental,</a:t>
            </a:r>
            <a:endParaRPr lang="en-US"/>
          </a:p>
          <a:p>
            <a:r>
              <a:rPr lang="en-US"/>
              <a:t>protected areas, and water bodies.</a:t>
            </a:r>
            <a:endParaRPr lang="en-US"/>
          </a:p>
          <a:p>
            <a:r>
              <a:rPr lang="en-US"/>
              <a:t>SATELLITE IMAGERY:</a:t>
            </a:r>
            <a:endParaRPr lang="en-US"/>
          </a:p>
          <a:p>
            <a:r>
              <a:rPr lang="en-US"/>
              <a:t>Landsat Enhanced Thematic Mapper (ETM), Landsat,</a:t>
            </a:r>
            <a:endParaRPr lang="en-US"/>
          </a:p>
          <a:p>
            <a:r>
              <a:rPr lang="en-US"/>
              <a:t>TerraSAR-X, TanDEM-X, DMSP and Visible Infrared</a:t>
            </a:r>
            <a:endParaRPr lang="en-US"/>
          </a:p>
          <a:p>
            <a:r>
              <a:rPr lang="en-US"/>
              <a:t>Imaging Radiometer Suite (VIIRS). </a:t>
            </a:r>
            <a:endParaRPr lang="en-US"/>
          </a:p>
          <a:p>
            <a:endParaRPr lang="en-US"/>
          </a:p>
          <a:p>
            <a:r>
              <a:rPr lang="en-US"/>
              <a:t>SOURCE OF DATA ADJUSTMENT:</a:t>
            </a:r>
            <a:endParaRPr lang="en-US"/>
          </a:p>
          <a:p>
            <a:r>
              <a:rPr lang="en-US"/>
              <a:t>Country-official estimates and UNPD estimations</a:t>
            </a:r>
            <a:endParaRPr lang="en-US"/>
          </a:p>
          <a:p>
            <a:endParaRPr lang="en-US"/>
          </a:p>
          <a:p>
            <a:r>
              <a:rPr lang="en-US"/>
              <a:t>METHOD:</a:t>
            </a:r>
            <a:endParaRPr lang="en-US"/>
          </a:p>
          <a:p>
            <a:r>
              <a:rPr lang="en-US"/>
              <a:t>Random forest; however, the same method is not</a:t>
            </a:r>
            <a:endParaRPr lang="en-US"/>
          </a:p>
          <a:p>
            <a:r>
              <a:rPr lang="en-US"/>
              <a:t>always used across all countries and time. 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. GPW is</a:t>
            </a:r>
            <a:endParaRPr lang="en-US"/>
          </a:p>
          <a:p>
            <a:r>
              <a:rPr lang="en-US"/>
              <a:t>a minimally modeled dataset that remains true to the census</a:t>
            </a:r>
            <a:endParaRPr lang="en-US"/>
          </a:p>
          <a:p>
            <a:r>
              <a:rPr lang="en-US"/>
              <a:t>and is, therefore, a suitable choice for large-scale analysis</a:t>
            </a:r>
            <a:endParaRPr lang="en-US"/>
          </a:p>
          <a:p>
            <a:r>
              <a:rPr lang="en-US"/>
              <a:t>across regions, and for analyses that require an independent</a:t>
            </a:r>
            <a:endParaRPr lang="en-US"/>
          </a:p>
          <a:p>
            <a:r>
              <a:rPr lang="en-US"/>
              <a:t>measure of population that is not affected by covariates</a:t>
            </a:r>
            <a:endParaRPr lang="en-US"/>
          </a:p>
          <a:p>
            <a:r>
              <a:rPr lang="en-US"/>
              <a:t>used in most other modeling approaches.  However, as a</a:t>
            </a:r>
            <a:endParaRPr lang="en-US"/>
          </a:p>
          <a:p>
            <a:r>
              <a:rPr lang="en-US"/>
              <a:t>result of its minimally modeled approach, it tends to show</a:t>
            </a:r>
            <a:endParaRPr lang="en-US"/>
          </a:p>
          <a:p>
            <a:r>
              <a:rPr lang="en-US"/>
              <a:t>much higher population counts in, for example, rural areas of</a:t>
            </a:r>
            <a:endParaRPr lang="en-US"/>
          </a:p>
          <a:p>
            <a:r>
              <a:rPr lang="en-US"/>
              <a:t>countries that only report census data for larger geographic</a:t>
            </a:r>
            <a:endParaRPr lang="en-US"/>
          </a:p>
          <a:p>
            <a:r>
              <a:rPr lang="en-US"/>
              <a:t>units </a:t>
            </a:r>
            <a:endParaRPr lang="en-US"/>
          </a:p>
          <a:p>
            <a:endParaRPr lang="en-US"/>
          </a:p>
          <a:p>
            <a:r>
              <a:rPr lang="en-US"/>
              <a:t>, GPWv4 has global population grids that are based on the original country</a:t>
            </a:r>
            <a:endParaRPr lang="en-US"/>
          </a:p>
          <a:p>
            <a:r>
              <a:rPr lang="en-US"/>
              <a:t>census population totals and grids adjusted to the UN World Population Prospects country-bycountry estimates, so that the sum of all grid cells totals to the UN estimates.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GPWv4 is one of two datasets that provide estimates of basic demographic characteristics (age and sex7</a:t>
            </a:r>
            <a:endParaRPr lang="en-US"/>
          </a:p>
          <a:p>
            <a:r>
              <a:rPr lang="en-US"/>
              <a:t>) in addition tov opulation counts and density (the other is WorldPop). </a:t>
            </a:r>
            <a:endParaRPr lang="en-US"/>
          </a:p>
          <a:p>
            <a:endParaRPr lang="en-US"/>
          </a:p>
          <a:p>
            <a:r>
              <a:rPr lang="en-US"/>
              <a:t>national statistic beaur nigeria official had produced this projected population census for the year 2020(206,283,338)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N_INDVI (Survey Population):</a:t>
            </a:r>
            <a:endParaRPr lang="en-US"/>
          </a:p>
          <a:p>
            <a:endParaRPr lang="en-US"/>
          </a:p>
          <a:p>
            <a:r>
              <a:rPr lang="en-US"/>
              <a:t>Strong positive correlation with ghsl (0.67), indicating that areas with higher surveyed population tend to have higher estimated population according to the Global Human Settlement Layer (GHSL).</a:t>
            </a:r>
            <a:endParaRPr lang="en-US"/>
          </a:p>
          <a:p>
            <a:r>
              <a:rPr lang="en-US"/>
              <a:t>Moderate positive correlation with wp_con (0.63) and wp_uncon (0.55), suggesting that areas with higher surveyed population (N_INDVI) also tend to have higher estimated world population, both constrained and unconstrained.</a:t>
            </a:r>
            <a:endParaRPr lang="en-US"/>
          </a:p>
          <a:p>
            <a:r>
              <a:rPr lang="en-US"/>
              <a:t>GHSL (Global Human Settlement Layer):</a:t>
            </a:r>
            <a:endParaRPr lang="en-US"/>
          </a:p>
          <a:p>
            <a:endParaRPr lang="en-US"/>
          </a:p>
          <a:p>
            <a:r>
              <a:rPr lang="en-US"/>
              <a:t>Strong positive correlation with N_INDVI (0.67), indicating that areas with higher estimated population according to GHSL tend to have higher surveyed population.</a:t>
            </a:r>
            <a:endParaRPr lang="en-US"/>
          </a:p>
          <a:p>
            <a:r>
              <a:rPr lang="en-US"/>
              <a:t>Strong positive correlation with wp_con (0.89) and wp_uncon (0.61), suggesting that areas with higher estimated population according to GHSL also tend to have higher estimated world population, both constrained and unconstrained.</a:t>
            </a:r>
            <a:endParaRPr lang="en-US"/>
          </a:p>
          <a:p>
            <a:r>
              <a:rPr lang="en-US"/>
              <a:t>WP_CON (World Population Constrained):</a:t>
            </a:r>
            <a:endParaRPr lang="en-US"/>
          </a:p>
          <a:p>
            <a:endParaRPr lang="en-US"/>
          </a:p>
          <a:p>
            <a:r>
              <a:rPr lang="en-US"/>
              <a:t>Moderate positive correlation with N_INDVI (0.63) and ghsl (0.89), indicating that areas with higher surveyed population and higher estimated population according to GHSL also tend to have higher estimated world population (constrained).</a:t>
            </a:r>
            <a:endParaRPr lang="en-US"/>
          </a:p>
          <a:p>
            <a:r>
              <a:rPr lang="en-US"/>
              <a:t>Strong positive correlation with wp_uncon (0.66), suggesting that areas with higher estimated world population (unconstrained) tend to have higher estimated world population (constrained).</a:t>
            </a:r>
            <a:endParaRPr lang="en-US"/>
          </a:p>
          <a:p>
            <a:r>
              <a:rPr lang="en-US"/>
              <a:t>WP_UNCON (World Population Unconstrained):</a:t>
            </a:r>
            <a:endParaRPr lang="en-US"/>
          </a:p>
          <a:p>
            <a:endParaRPr lang="en-US"/>
          </a:p>
          <a:p>
            <a:r>
              <a:rPr lang="en-US"/>
              <a:t>Moderate positive correlation with N_INDVI (0.55) and ghsl (0.61), indicating that areas with higher surveyed population and higher estimated population according to GHSL also tend to have higher estimated world population (unconstrained).</a:t>
            </a:r>
            <a:endParaRPr lang="en-US"/>
          </a:p>
          <a:p>
            <a:r>
              <a:rPr lang="en-US"/>
              <a:t>Strong positive correlation with wp_con (0.66), suggesting that areas with higher estimated world population (constrained) tend to have higher estimated world population (unconstrained).</a:t>
            </a:r>
            <a:endParaRPr lang="en-US"/>
          </a:p>
          <a:p>
            <a:r>
              <a:rPr lang="en-US"/>
              <a:t>GPW (Gridded Population of the World):</a:t>
            </a:r>
            <a:endParaRPr lang="en-US"/>
          </a:p>
          <a:p>
            <a:endParaRPr lang="en-US"/>
          </a:p>
          <a:p>
            <a:r>
              <a:rPr lang="en-US"/>
              <a:t>Weak positive correlation with N_INDVI (0.16) and ghsl (0.14), suggesting a limited relationship between GPW and surveyed population or estimated population according to GHSL.</a:t>
            </a:r>
            <a:endParaRPr lang="en-US"/>
          </a:p>
          <a:p>
            <a:r>
              <a:rPr lang="en-US"/>
              <a:t>Weak positive correlation with wp_con (0.20) and wp_uncon (0.75), indicating a slight association with estimated world population, especially in unconstrained conditions.</a:t>
            </a:r>
            <a:endParaRPr lang="en-US"/>
          </a:p>
          <a:p>
            <a:r>
              <a:rPr lang="en-US"/>
              <a:t>GPW_UN (Gridded Population of the World Unconstrained):</a:t>
            </a:r>
            <a:endParaRPr lang="en-US"/>
          </a:p>
          <a:p>
            <a:endParaRPr lang="en-US"/>
          </a:p>
          <a:p>
            <a:r>
              <a:rPr lang="en-US"/>
              <a:t>Weak positive correlation with N_INDVI (0.16) and ghsl (0.14), similar to GPW, indicating a limited relationship with surveyed population or estimated population according to GHSL.</a:t>
            </a:r>
            <a:endParaRPr lang="en-US"/>
          </a:p>
          <a:p>
            <a:r>
              <a:rPr lang="en-US"/>
              <a:t>Strong positive correlation with wp_con (0.20) and wp_uncon (0.75), similar to GPW, suggesting a notable association with estimated world population, particularly in unconstrained conditions.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survey-estimate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1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2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3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5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8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9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1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2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3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5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7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8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0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1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Group 11"/>
          <p:cNvGrpSpPr/>
          <p:nvPr/>
        </p:nvGrpSpPr>
        <p:grpSpPr>
          <a:xfrm>
            <a:off x="107315" y="8255"/>
            <a:ext cx="7826375" cy="6597015"/>
            <a:chOff x="-631" y="1417"/>
            <a:chExt cx="12325" cy="10389"/>
          </a:xfrm>
        </p:grpSpPr>
        <p:pic>
          <p:nvPicPr>
            <p:cNvPr id="9" name="Picture 8" descr="nga_ghsl_2020_map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81" y="6562"/>
              <a:ext cx="7413" cy="5244"/>
            </a:xfrm>
            <a:prstGeom prst="rect">
              <a:avLst/>
            </a:prstGeom>
          </p:spPr>
        </p:pic>
        <p:pic>
          <p:nvPicPr>
            <p:cNvPr id="10" name="Picture 9" descr="nga_gpw_map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31" y="1417"/>
              <a:ext cx="7919" cy="4903"/>
            </a:xfrm>
            <a:prstGeom prst="rect">
              <a:avLst/>
            </a:prstGeom>
          </p:spPr>
        </p:pic>
      </p:grpSp>
      <p:pic>
        <p:nvPicPr>
          <p:cNvPr id="15" name="Picture 14" descr="nga_gpw_un_adj_m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985" y="-31115"/>
            <a:ext cx="4891405" cy="34601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nga_wp_unc_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3480"/>
            <a:ext cx="6261735" cy="3878580"/>
          </a:xfrm>
          <a:prstGeom prst="rect">
            <a:avLst/>
          </a:prstGeom>
        </p:spPr>
      </p:pic>
      <p:pic>
        <p:nvPicPr>
          <p:cNvPr id="11" name="Picture 10" descr="nga_wp_c_m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15" y="1173480"/>
            <a:ext cx="6166485" cy="39103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Table 3"/>
          <p:cNvGraphicFramePr/>
          <p:nvPr/>
        </p:nvGraphicFramePr>
        <p:xfrm>
          <a:off x="1828800" y="858520"/>
          <a:ext cx="853313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944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imes New Roman" panose="02020603050405020304" charset="-52"/>
                          <a:sym typeface="+mn-ea"/>
                        </a:rPr>
                        <a:t>Status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anose="02020603050405020304" charset="-52"/>
                      </a:endParaRPr>
                    </a:p>
                    <a:p>
                      <a:pPr algn="ctr">
                        <a:buNone/>
                      </a:pPr>
                      <a:endParaRPr lang="en-US" sz="2800" b="1">
                        <a:solidFill>
                          <a:srgbClr val="FF0000"/>
                        </a:solidFill>
                        <a:latin typeface="Times New Roman" panose="02020603050405020304" charset="-5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  <a:latin typeface="Times New Roman" panose="02020603050405020304" charset="-52"/>
                          <a:sym typeface="+mn-ea"/>
                        </a:rPr>
                        <a:t>Grand Total</a:t>
                      </a:r>
                      <a:endParaRPr lang="en-US" sz="2800" b="1">
                        <a:solidFill>
                          <a:srgbClr val="FF0000"/>
                        </a:solidFill>
                        <a:latin typeface="Times New Roman" panose="02020603050405020304" charset="-52"/>
                      </a:endParaRPr>
                    </a:p>
                    <a:p>
                      <a:pPr algn="ctr">
                        <a:buNone/>
                      </a:pPr>
                      <a:endParaRPr lang="en-US" sz="2800" b="1">
                        <a:solidFill>
                          <a:srgbClr val="FF0000"/>
                        </a:solidFill>
                        <a:latin typeface="Times New Roman" panose="02020603050405020304" charset="-52"/>
                      </a:endParaRPr>
                    </a:p>
                  </a:txBody>
                  <a:tcPr anchor="ctr" anchorCtr="0"/>
                </a:tc>
              </a:tr>
              <a:tr h="944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-122"/>
                          <a:sym typeface="+mn-ea"/>
                        </a:rPr>
                        <a:t>Nigerian Refugees</a:t>
                      </a: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  <a:p>
                      <a:pPr algn="ctr">
                        <a:buNone/>
                      </a:pP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-52"/>
                          <a:sym typeface="+mn-ea"/>
                        </a:rPr>
                        <a:t>66899</a:t>
                      </a: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  <a:p>
                      <a:pPr algn="ctr">
                        <a:buNone/>
                      </a:pP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</a:txBody>
                  <a:tcPr anchor="ctr" anchorCtr="0"/>
                </a:tc>
              </a:tr>
              <a:tr h="9448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-52"/>
                          <a:sym typeface="+mn-ea"/>
                        </a:rPr>
                        <a:t>Urban Refugees</a:t>
                      </a: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  <a:p>
                      <a:pPr indent="0" algn="ctr">
                        <a:buNone/>
                      </a:pP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-52"/>
                          <a:sym typeface="+mn-ea"/>
                        </a:rPr>
                        <a:t>4466</a:t>
                      </a: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  <a:p>
                      <a:pPr algn="ctr">
                        <a:buNone/>
                      </a:pP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</a:txBody>
                  <a:tcPr anchor="ctr" anchorCtr="0"/>
                </a:tc>
              </a:tr>
              <a:tr h="9448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-52"/>
                          <a:sym typeface="+mn-ea"/>
                        </a:rPr>
                        <a:t>Asylum-seekers</a:t>
                      </a: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  <a:p>
                      <a:pPr indent="0" algn="ctr">
                        <a:buNone/>
                      </a:pP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-52"/>
                          <a:sym typeface="+mn-ea"/>
                        </a:rPr>
                        <a:t>1634</a:t>
                      </a: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  <a:p>
                      <a:pPr algn="ctr">
                        <a:buNone/>
                      </a:pP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</a:txBody>
                  <a:tcPr anchor="ctr" anchorCtr="0"/>
                </a:tc>
              </a:tr>
              <a:tr h="944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-52"/>
                          <a:sym typeface="+mn-ea"/>
                        </a:rPr>
                        <a:t>Grand Total</a:t>
                      </a: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  <a:p>
                      <a:pPr algn="ctr">
                        <a:buNone/>
                      </a:pP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imes New Roman" panose="02020603050405020304" charset="-52"/>
                          <a:sym typeface="+mn-ea"/>
                        </a:rPr>
                        <a:t>72999</a:t>
                      </a: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  <a:p>
                      <a:pPr algn="ctr">
                        <a:buNone/>
                      </a:pPr>
                      <a:endParaRPr lang="en-US" sz="28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2713355" y="6040120"/>
          <a:ext cx="7016750" cy="210820"/>
        </p:xfrm>
        <a:graphic>
          <a:graphicData uri="http://schemas.openxmlformats.org/drawingml/2006/table">
            <a:tbl>
              <a:tblPr/>
              <a:tblGrid>
                <a:gridCol w="701675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-52"/>
                        </a:rPr>
                        <a:t>Updated: 31 May 2021; Source: UNHCR; For Feedback or enquiry: nigabim@unhcr.org</a:t>
                      </a:r>
                      <a:endParaRPr lang="en-US" sz="1000" b="1">
                        <a:solidFill>
                          <a:srgbClr val="000000"/>
                        </a:solidFill>
                        <a:latin typeface="Times New Roman" panose="02020603050405020304" charset="-52"/>
                      </a:endParaRPr>
                    </a:p>
                  </a:txBody>
                  <a:tcPr marL="12700" marR="12700" marT="1270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" name="Group 5"/>
          <p:cNvGrpSpPr/>
          <p:nvPr/>
        </p:nvGrpSpPr>
        <p:grpSpPr>
          <a:xfrm>
            <a:off x="456565" y="280670"/>
            <a:ext cx="437515" cy="207010"/>
            <a:chOff x="441" y="0"/>
            <a:chExt cx="8544" cy="3200"/>
          </a:xfrm>
        </p:grpSpPr>
        <p:pic>
          <p:nvPicPr>
            <p:cNvPr id="7" name="Picture 6" descr="eagle_master_full.svg (2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8" name="Picture 7" descr="unilogo (1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o_pop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0740" y="862965"/>
            <a:ext cx="7541260" cy="5655945"/>
          </a:xfrm>
          <a:prstGeom prst="rect">
            <a:avLst/>
          </a:prstGeom>
        </p:spPr>
      </p:pic>
      <p:pic>
        <p:nvPicPr>
          <p:cNvPr id="5" name="Picture 4" descr="bo_wp_c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" y="1584960"/>
            <a:ext cx="4946015" cy="34982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 descr="building_survey_pop_comb"/>
          <p:cNvPicPr>
            <a:picLocks noChangeAspect="1"/>
          </p:cNvPicPr>
          <p:nvPr/>
        </p:nvPicPr>
        <p:blipFill>
          <a:blip r:embed="rId2"/>
          <a:srcRect l="87283" t="12662" r="312" b="63009"/>
          <a:stretch>
            <a:fillRect/>
          </a:stretch>
        </p:blipFill>
        <p:spPr>
          <a:xfrm>
            <a:off x="8641715" y="4794885"/>
            <a:ext cx="1334770" cy="19634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(1285)"/>
          <p:cNvPicPr>
            <a:picLocks noChangeAspect="1"/>
          </p:cNvPicPr>
          <p:nvPr/>
        </p:nvPicPr>
        <p:blipFill>
          <a:blip r:embed="rId1"/>
          <a:srcRect l="5510" t="30907" r="5948" b="14481"/>
          <a:stretch>
            <a:fillRect/>
          </a:stretch>
        </p:blipFill>
        <p:spPr>
          <a:xfrm>
            <a:off x="608330" y="1174115"/>
            <a:ext cx="10795000" cy="37452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7164705" y="5872480"/>
            <a:ext cx="4366895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>
                <a:solidFill>
                  <a:srgbClr val="00B0F0"/>
                </a:solidFill>
              </a:rPr>
              <a:t>Number of Camps with area&gt;10000m2</a:t>
            </a:r>
            <a:r>
              <a:rPr lang="en-US" sz="3200" b="1">
                <a:solidFill>
                  <a:srgbClr val="FF0000"/>
                </a:solidFill>
              </a:rPr>
              <a:t>: 154 </a:t>
            </a:r>
            <a:endParaRPr lang="en-US" sz="3200" b="1">
              <a:solidFill>
                <a:srgbClr val="FF0000"/>
              </a:solidFill>
            </a:endParaRPr>
          </a:p>
        </p:txBody>
      </p:sp>
      <p:pic>
        <p:nvPicPr>
          <p:cNvPr id="12" name="Picture 11" descr="building_survey_pop_comb"/>
          <p:cNvPicPr>
            <a:picLocks noChangeAspect="1"/>
          </p:cNvPicPr>
          <p:nvPr/>
        </p:nvPicPr>
        <p:blipFill>
          <a:blip r:embed="rId2"/>
          <a:srcRect l="87283" t="12662" r="312" b="63009"/>
          <a:stretch>
            <a:fillRect/>
          </a:stretch>
        </p:blipFill>
        <p:spPr>
          <a:xfrm>
            <a:off x="8972550" y="4465320"/>
            <a:ext cx="1127760" cy="138811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6918960" y="5781675"/>
            <a:ext cx="43668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00B0F0"/>
                </a:solidFill>
              </a:rPr>
              <a:t>Number of Camps with area&lt;10000m2</a:t>
            </a:r>
            <a:r>
              <a:rPr lang="en-US" sz="3200" b="1">
                <a:solidFill>
                  <a:srgbClr val="FF0000"/>
                </a:solidFill>
              </a:rPr>
              <a:t>: 69</a:t>
            </a:r>
            <a:endParaRPr lang="en-US" sz="3200" b="1">
              <a:solidFill>
                <a:srgbClr val="FF0000"/>
              </a:solidFill>
            </a:endParaRPr>
          </a:p>
        </p:txBody>
      </p:sp>
      <p:pic>
        <p:nvPicPr>
          <p:cNvPr id="12" name="Picture 11" descr="building_survey_pop_comb"/>
          <p:cNvPicPr>
            <a:picLocks noChangeAspect="1"/>
          </p:cNvPicPr>
          <p:nvPr/>
        </p:nvPicPr>
        <p:blipFill>
          <a:blip r:embed="rId2"/>
          <a:srcRect l="87283" t="12662" r="312" b="63009"/>
          <a:stretch>
            <a:fillRect/>
          </a:stretch>
        </p:blipFill>
        <p:spPr>
          <a:xfrm>
            <a:off x="8972550" y="4465320"/>
            <a:ext cx="1127760" cy="13881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1282)"/>
          <p:cNvPicPr>
            <a:picLocks noChangeAspect="1"/>
          </p:cNvPicPr>
          <p:nvPr/>
        </p:nvPicPr>
        <p:blipFill>
          <a:blip r:embed="rId1"/>
          <a:srcRect l="7151" t="33167" r="10151" b="20907"/>
          <a:stretch>
            <a:fillRect/>
          </a:stretch>
        </p:blipFill>
        <p:spPr>
          <a:xfrm>
            <a:off x="0" y="896620"/>
            <a:ext cx="9344025" cy="29038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9540" y="447675"/>
            <a:ext cx="673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0070C0"/>
                </a:solidFill>
              </a:rPr>
              <a:t>Correlation for the camps with area&gt;10000m</a:t>
            </a:r>
            <a:r>
              <a:rPr lang="en-US" b="1" baseline="30000">
                <a:solidFill>
                  <a:srgbClr val="0070C0"/>
                </a:solidFill>
              </a:rPr>
              <a:t>2</a:t>
            </a:r>
            <a:endParaRPr lang="en-US" b="1" baseline="30000">
              <a:solidFill>
                <a:srgbClr val="0070C0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9540" y="3722370"/>
            <a:ext cx="673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0070C0"/>
                </a:solidFill>
              </a:rPr>
              <a:t>Correlation for the camps with area&lt;10000m</a:t>
            </a:r>
            <a:r>
              <a:rPr lang="en-US" b="1" baseline="30000">
                <a:solidFill>
                  <a:srgbClr val="0070C0"/>
                </a:solidFill>
              </a:rPr>
              <a:t>2</a:t>
            </a:r>
            <a:endParaRPr lang="en-US" b="1" baseline="30000">
              <a:solidFill>
                <a:srgbClr val="0070C0"/>
              </a:solidFill>
            </a:endParaRPr>
          </a:p>
        </p:txBody>
      </p:sp>
      <p:pic>
        <p:nvPicPr>
          <p:cNvPr id="5" name="Picture 4" descr="Screenshot (1284)"/>
          <p:cNvPicPr>
            <a:picLocks noChangeAspect="1"/>
          </p:cNvPicPr>
          <p:nvPr/>
        </p:nvPicPr>
        <p:blipFill>
          <a:blip r:embed="rId2"/>
          <a:srcRect l="7849" t="36954" r="7755" b="22046"/>
          <a:stretch>
            <a:fillRect/>
          </a:stretch>
        </p:blipFill>
        <p:spPr>
          <a:xfrm>
            <a:off x="0" y="4013200"/>
            <a:ext cx="9669780" cy="276669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119360" y="3065145"/>
            <a:ext cx="1931035" cy="110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>
                <a:solidFill>
                  <a:srgbClr val="00B0F0"/>
                </a:solidFill>
              </a:rPr>
              <a:t>Number of Camps with area&gt;10000m2</a:t>
            </a:r>
            <a:r>
              <a:rPr lang="en-US" sz="1600" b="1">
                <a:solidFill>
                  <a:srgbClr val="FF0000"/>
                </a:solidFill>
              </a:rPr>
              <a:t>: 154 </a:t>
            </a:r>
            <a:endParaRPr lang="en-US" sz="1600" b="1">
              <a:solidFill>
                <a:srgbClr val="FF0000"/>
              </a:solidFill>
            </a:endParaRPr>
          </a:p>
          <a:p>
            <a:r>
              <a:rPr lang="en-US" sz="1600" b="1">
                <a:solidFill>
                  <a:srgbClr val="00B0F0"/>
                </a:solidFill>
                <a:sym typeface="+mn-ea"/>
              </a:rPr>
              <a:t>Number of Camps with area&lt;10000m2</a:t>
            </a:r>
            <a:r>
              <a:rPr lang="en-US" sz="1600" b="1">
                <a:solidFill>
                  <a:srgbClr val="FF0000"/>
                </a:solidFill>
                <a:sym typeface="+mn-ea"/>
              </a:rPr>
              <a:t>: 69</a:t>
            </a:r>
            <a:endParaRPr lang="en-US" sz="1600" b="1">
              <a:solidFill>
                <a:srgbClr val="FF0000"/>
              </a:solidFill>
            </a:endParaRPr>
          </a:p>
          <a:p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2" name="Picture 11" descr="building_survey_pop_comb"/>
          <p:cNvPicPr>
            <a:picLocks noChangeAspect="1"/>
          </p:cNvPicPr>
          <p:nvPr/>
        </p:nvPicPr>
        <p:blipFill>
          <a:blip r:embed="rId2"/>
          <a:srcRect l="87283" t="12662" r="312" b="63009"/>
          <a:stretch>
            <a:fillRect/>
          </a:stretch>
        </p:blipFill>
        <p:spPr>
          <a:xfrm>
            <a:off x="6264275" y="4465320"/>
            <a:ext cx="1127760" cy="138811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918960" y="5781675"/>
            <a:ext cx="43668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00B0F0"/>
                </a:solidFill>
              </a:rPr>
              <a:t>Number of Camps with population&lt;10000</a:t>
            </a:r>
            <a:r>
              <a:rPr lang="en-US" sz="3200" b="1">
                <a:solidFill>
                  <a:srgbClr val="FF0000"/>
                </a:solidFill>
              </a:rPr>
              <a:t> :24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creenshot (1264)"/>
          <p:cNvPicPr>
            <a:picLocks noChangeAspect="1"/>
          </p:cNvPicPr>
          <p:nvPr/>
        </p:nvPicPr>
        <p:blipFill>
          <a:blip r:embed="rId1"/>
          <a:srcRect l="29698" t="21583" r="9677" b="14991"/>
          <a:stretch>
            <a:fillRect/>
          </a:stretch>
        </p:blipFill>
        <p:spPr>
          <a:xfrm>
            <a:off x="606425" y="639445"/>
            <a:ext cx="10566400" cy="62185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18565" y="186055"/>
            <a:ext cx="695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DRC’s Forecasting future displacement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2" name="Picture 11" descr="building_survey_pop_comb"/>
          <p:cNvPicPr>
            <a:picLocks noChangeAspect="1"/>
          </p:cNvPicPr>
          <p:nvPr/>
        </p:nvPicPr>
        <p:blipFill>
          <a:blip r:embed="rId2"/>
          <a:srcRect l="87283" t="12662" r="312" b="63009"/>
          <a:stretch>
            <a:fillRect/>
          </a:stretch>
        </p:blipFill>
        <p:spPr>
          <a:xfrm>
            <a:off x="6264275" y="4465320"/>
            <a:ext cx="1127760" cy="138811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918960" y="5781675"/>
            <a:ext cx="43668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solidFill>
                  <a:srgbClr val="00B0F0"/>
                </a:solidFill>
              </a:rPr>
              <a:t>Number of Camps with population&gt;10000</a:t>
            </a:r>
            <a:r>
              <a:rPr lang="en-US" sz="3200" b="1">
                <a:solidFill>
                  <a:srgbClr val="FF0000"/>
                </a:solidFill>
              </a:rPr>
              <a:t> :199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1286)"/>
          <p:cNvPicPr>
            <a:picLocks noChangeAspect="1"/>
          </p:cNvPicPr>
          <p:nvPr/>
        </p:nvPicPr>
        <p:blipFill>
          <a:blip r:embed="rId1"/>
          <a:srcRect l="10401" t="35815" r="10943" b="24315"/>
          <a:stretch>
            <a:fillRect/>
          </a:stretch>
        </p:blipFill>
        <p:spPr>
          <a:xfrm>
            <a:off x="905510" y="3711575"/>
            <a:ext cx="9589770" cy="2734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29360" y="126365"/>
            <a:ext cx="8617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0070C0"/>
                </a:solidFill>
              </a:rPr>
              <a:t>Correlation for population less than 10000</a:t>
            </a:r>
            <a:endParaRPr lang="en-US" sz="2000" b="1">
              <a:solidFill>
                <a:srgbClr val="0070C0"/>
              </a:solidFill>
            </a:endParaRPr>
          </a:p>
        </p:txBody>
      </p:sp>
      <p:pic>
        <p:nvPicPr>
          <p:cNvPr id="4" name="Picture 3" descr="Screenshot (1287)"/>
          <p:cNvPicPr>
            <a:picLocks noChangeAspect="1"/>
          </p:cNvPicPr>
          <p:nvPr/>
        </p:nvPicPr>
        <p:blipFill>
          <a:blip r:embed="rId2"/>
          <a:srcRect l="10083" t="36759" r="10943" b="23935"/>
          <a:stretch>
            <a:fillRect/>
          </a:stretch>
        </p:blipFill>
        <p:spPr>
          <a:xfrm>
            <a:off x="905510" y="525145"/>
            <a:ext cx="9628505" cy="26181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29360" y="3573145"/>
            <a:ext cx="8617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0070C0"/>
                </a:solidFill>
              </a:rPr>
              <a:t>Correlation for population greater than 10000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846945" y="3453130"/>
            <a:ext cx="2355850" cy="51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>
                <a:solidFill>
                  <a:srgbClr val="00B0F0"/>
                </a:solidFill>
              </a:rPr>
              <a:t>Number of Camps with population&lt;10000</a:t>
            </a:r>
            <a:r>
              <a:rPr lang="en-US" sz="1600" b="1">
                <a:solidFill>
                  <a:srgbClr val="FF0000"/>
                </a:solidFill>
              </a:rPr>
              <a:t> :24</a:t>
            </a:r>
            <a:endParaRPr lang="en-US" sz="1600" b="1">
              <a:solidFill>
                <a:srgbClr val="FF0000"/>
              </a:solidFill>
            </a:endParaRPr>
          </a:p>
          <a:p>
            <a:r>
              <a:rPr lang="en-US" sz="1600" b="1">
                <a:solidFill>
                  <a:srgbClr val="00B0F0"/>
                </a:solidFill>
                <a:sym typeface="+mn-ea"/>
              </a:rPr>
              <a:t>Number of Camps with population&gt;10000</a:t>
            </a:r>
            <a:r>
              <a:rPr lang="en-US" sz="1600" b="1">
                <a:solidFill>
                  <a:srgbClr val="FF0000"/>
                </a:solidFill>
                <a:sym typeface="+mn-ea"/>
              </a:rPr>
              <a:t> :199</a:t>
            </a:r>
            <a:endParaRPr lang="en-US" sz="1600" b="1">
              <a:solidFill>
                <a:srgbClr val="FF0000"/>
              </a:solidFill>
            </a:endParaRPr>
          </a:p>
          <a:p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1279)"/>
          <p:cNvPicPr>
            <a:picLocks noChangeAspect="1"/>
          </p:cNvPicPr>
          <p:nvPr/>
        </p:nvPicPr>
        <p:blipFill>
          <a:blip r:embed="rId1"/>
          <a:srcRect l="3562" t="29194" r="2728" b="12972"/>
          <a:stretch>
            <a:fillRect/>
          </a:stretch>
        </p:blipFill>
        <p:spPr>
          <a:xfrm>
            <a:off x="0" y="1302385"/>
            <a:ext cx="9291955" cy="3389630"/>
          </a:xfrm>
          <a:prstGeom prst="rect">
            <a:avLst/>
          </a:prstGeom>
        </p:spPr>
      </p:pic>
      <p:pic>
        <p:nvPicPr>
          <p:cNvPr id="3" name="Picture 2" descr="Screenshot (1280)"/>
          <p:cNvPicPr>
            <a:picLocks noChangeAspect="1"/>
          </p:cNvPicPr>
          <p:nvPr/>
        </p:nvPicPr>
        <p:blipFill>
          <a:blip r:embed="rId2"/>
          <a:srcRect l="3813" t="35815" r="6161" b="17509"/>
          <a:stretch>
            <a:fillRect/>
          </a:stretch>
        </p:blipFill>
        <p:spPr>
          <a:xfrm>
            <a:off x="635" y="4224020"/>
            <a:ext cx="9037320" cy="24892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682750" y="943610"/>
            <a:ext cx="7451725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solidFill>
                  <a:srgbClr val="FF0000"/>
                </a:solidFill>
              </a:rPr>
              <a:t>Formal Camps correlation of </a:t>
            </a:r>
            <a:r>
              <a:rPr lang="en-US" b="1">
                <a:solidFill>
                  <a:srgbClr val="FF0000"/>
                </a:solidFill>
              </a:rPr>
              <a:t>estimated population with surveyed population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37335" y="3713480"/>
            <a:ext cx="8410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InFormal Camps correlation of estimated population with surveyed population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549130" y="2365375"/>
            <a:ext cx="2073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Formal camps: 38</a:t>
            </a:r>
            <a:endParaRPr lang="en-US" b="1"/>
          </a:p>
          <a:p>
            <a:r>
              <a:rPr lang="en-US" b="1"/>
              <a:t>Informal camps:185</a:t>
            </a:r>
            <a:endParaRPr lang="en-US" b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heat_map_cor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132080"/>
            <a:ext cx="8636635" cy="65938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942705" y="326390"/>
            <a:ext cx="3107690" cy="5530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N_INDVI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: Survey population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N_HH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:Survey household number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ghs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l: Estimated ghsl population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wp_con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: Estimated world pop constrained population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wp_uncon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:Estimated world pop unconstrained population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gpw: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Estimated gpw population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gpw_UN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: Estimated gpw UN census adjusted population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oxplot_pop_d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3375" y="254635"/>
            <a:ext cx="8804910" cy="66033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oxplot_pop_diff_form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830" y="320040"/>
            <a:ext cx="9091930" cy="6370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oxplot_pop_diff_inform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210185"/>
            <a:ext cx="8675370" cy="65062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oxplot_pop_diff_area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385445"/>
            <a:ext cx="7715885" cy="57867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oxplot_pop_diff_are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9320" y="403860"/>
            <a:ext cx="8066405" cy="60496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oxplot_pop_diff_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4205" y="339725"/>
            <a:ext cx="8467725" cy="63506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7853680" y="3778250"/>
            <a:ext cx="2795270" cy="26809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2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algn="ctr"/>
            <a:r>
              <a:rPr lang="en-US" sz="2400"/>
              <a:t>KIRENUWA CAMP(</a:t>
            </a:r>
            <a:r>
              <a:rPr lang="en-US" sz="2400">
                <a:sym typeface="+mn-ea"/>
              </a:rPr>
              <a:t>BO_S294 )     </a:t>
            </a:r>
            <a:endParaRPr lang="en-US" sz="2400"/>
          </a:p>
          <a:p>
            <a:pPr algn="ctr"/>
            <a:r>
              <a:rPr lang="en-US" sz="2400"/>
              <a:t>Site population:224</a:t>
            </a:r>
            <a:endParaRPr lang="en-US" sz="2400"/>
          </a:p>
          <a:p>
            <a:pPr algn="ctr"/>
            <a:r>
              <a:rPr lang="en-US" sz="2400"/>
              <a:t>Official Site area: 334.61m</a:t>
            </a:r>
            <a:r>
              <a:rPr lang="en-US" sz="2400" baseline="30000"/>
              <a:t>2</a:t>
            </a:r>
            <a:endParaRPr lang="en-US" sz="2400"/>
          </a:p>
          <a:p>
            <a:pPr algn="ctr"/>
            <a:r>
              <a:rPr lang="en-US" sz="2400"/>
              <a:t>Calculates site area:</a:t>
            </a:r>
            <a:r>
              <a:rPr lang="en-US" sz="2400">
                <a:sym typeface="+mn-ea"/>
              </a:rPr>
              <a:t>342.7668 m</a:t>
            </a:r>
            <a:r>
              <a:rPr lang="en-US" sz="2400" baseline="30000">
                <a:sym typeface="+mn-ea"/>
              </a:rPr>
              <a:t>2</a:t>
            </a:r>
            <a:endParaRPr lang="en-US" sz="2400" baseline="30000">
              <a:sym typeface="+mn-ea"/>
            </a:endParaRPr>
          </a:p>
        </p:txBody>
      </p:sp>
      <p:pic>
        <p:nvPicPr>
          <p:cNvPr id="3" name="Picture 2" descr="BO_S294_12_20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85" y="264795"/>
            <a:ext cx="4874260" cy="316420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oxplot_pop_diff_p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9950" y="258445"/>
            <a:ext cx="8798560" cy="65995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ar_plot_error_rm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250" y="151765"/>
            <a:ext cx="8714105" cy="65360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1288)"/>
          <p:cNvPicPr>
            <a:picLocks noChangeAspect="1"/>
          </p:cNvPicPr>
          <p:nvPr/>
        </p:nvPicPr>
        <p:blipFill>
          <a:blip r:embed="rId1"/>
          <a:srcRect l="5297" t="16167" r="5734" b="13917"/>
          <a:stretch>
            <a:fillRect/>
          </a:stretch>
        </p:blipFill>
        <p:spPr>
          <a:xfrm>
            <a:off x="672465" y="732790"/>
            <a:ext cx="10847070" cy="47948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1289)"/>
          <p:cNvPicPr>
            <a:picLocks noChangeAspect="1"/>
          </p:cNvPicPr>
          <p:nvPr/>
        </p:nvPicPr>
        <p:blipFill>
          <a:blip r:embed="rId1"/>
          <a:srcRect l="7635" t="34306" r="7755" b="21852"/>
          <a:stretch>
            <a:fillRect/>
          </a:stretch>
        </p:blipFill>
        <p:spPr>
          <a:xfrm>
            <a:off x="684530" y="3851275"/>
            <a:ext cx="10315575" cy="30067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48055" y="3713480"/>
            <a:ext cx="673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0070C0"/>
                </a:solidFill>
              </a:rPr>
              <a:t>Correlation for the camps with area&lt;10000m</a:t>
            </a:r>
            <a:r>
              <a:rPr lang="en-US" b="1" baseline="30000">
                <a:solidFill>
                  <a:srgbClr val="0070C0"/>
                </a:solidFill>
              </a:rPr>
              <a:t>2</a:t>
            </a:r>
            <a:endParaRPr lang="en-US" b="1" baseline="30000">
              <a:solidFill>
                <a:srgbClr val="0070C0"/>
              </a:solidFill>
            </a:endParaRPr>
          </a:p>
        </p:txBody>
      </p:sp>
      <p:pic>
        <p:nvPicPr>
          <p:cNvPr id="4" name="Picture 3" descr="Screenshot (1291)"/>
          <p:cNvPicPr>
            <a:picLocks noChangeAspect="1"/>
          </p:cNvPicPr>
          <p:nvPr/>
        </p:nvPicPr>
        <p:blipFill>
          <a:blip r:embed="rId2"/>
          <a:srcRect l="7000" t="36194" r="7755" b="19963"/>
          <a:stretch>
            <a:fillRect/>
          </a:stretch>
        </p:blipFill>
        <p:spPr>
          <a:xfrm>
            <a:off x="607060" y="706755"/>
            <a:ext cx="10393045" cy="30067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48055" y="483870"/>
            <a:ext cx="6739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0070C0"/>
                </a:solidFill>
              </a:rPr>
              <a:t>Correlation for the camps with area&gt;10000m</a:t>
            </a:r>
            <a:r>
              <a:rPr lang="en-US" b="1" baseline="30000">
                <a:solidFill>
                  <a:srgbClr val="0070C0"/>
                </a:solidFill>
              </a:rPr>
              <a:t>2</a:t>
            </a:r>
            <a:endParaRPr lang="en-US" b="1" baseline="30000">
              <a:solidFill>
                <a:srgbClr val="0070C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229360" y="126365"/>
            <a:ext cx="8617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0070C0"/>
                </a:solidFill>
              </a:rPr>
              <a:t>Correlation for population greater than 10000</a:t>
            </a:r>
            <a:endParaRPr lang="en-US" sz="2000" b="1">
              <a:solidFill>
                <a:srgbClr val="0070C0"/>
              </a:solidFill>
            </a:endParaRPr>
          </a:p>
        </p:txBody>
      </p:sp>
      <p:pic>
        <p:nvPicPr>
          <p:cNvPr id="4" name="Picture 3" descr="Screenshot (1292)"/>
          <p:cNvPicPr>
            <a:picLocks noChangeAspect="1"/>
          </p:cNvPicPr>
          <p:nvPr/>
        </p:nvPicPr>
        <p:blipFill>
          <a:blip r:embed="rId1"/>
          <a:srcRect l="10083" t="37139" r="10839" b="23741"/>
          <a:stretch>
            <a:fillRect/>
          </a:stretch>
        </p:blipFill>
        <p:spPr>
          <a:xfrm>
            <a:off x="853440" y="641350"/>
            <a:ext cx="9641205" cy="26828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45210" y="3662045"/>
            <a:ext cx="8617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0070C0"/>
                </a:solidFill>
              </a:rPr>
              <a:t>Correlation for population greater than 10000</a:t>
            </a:r>
            <a:endParaRPr lang="en-US" sz="2000" b="1">
              <a:solidFill>
                <a:srgbClr val="0070C0"/>
              </a:solidFill>
            </a:endParaRPr>
          </a:p>
        </p:txBody>
      </p:sp>
      <p:pic>
        <p:nvPicPr>
          <p:cNvPr id="6" name="Picture 5" descr="Screenshot (1293)"/>
          <p:cNvPicPr>
            <a:picLocks noChangeAspect="1"/>
          </p:cNvPicPr>
          <p:nvPr/>
        </p:nvPicPr>
        <p:blipFill>
          <a:blip r:embed="rId2"/>
          <a:srcRect l="10083" t="38083" r="11156" b="25639"/>
          <a:stretch>
            <a:fillRect/>
          </a:stretch>
        </p:blipFill>
        <p:spPr>
          <a:xfrm>
            <a:off x="853440" y="4233545"/>
            <a:ext cx="9602470" cy="24879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09015" y="347345"/>
            <a:ext cx="895477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solidFill>
                  <a:srgbClr val="FF0000"/>
                </a:solidFill>
              </a:rPr>
              <a:t>Formal Camps correlation of </a:t>
            </a:r>
            <a:r>
              <a:rPr lang="en-US" b="1">
                <a:solidFill>
                  <a:srgbClr val="FF0000"/>
                </a:solidFill>
              </a:rPr>
              <a:t>estimated population with surveyed household number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3" name="Picture 2" descr="Screenshot (1295)"/>
          <p:cNvPicPr>
            <a:picLocks noChangeAspect="1"/>
          </p:cNvPicPr>
          <p:nvPr/>
        </p:nvPicPr>
        <p:blipFill>
          <a:blip r:embed="rId1"/>
          <a:srcRect l="6786" t="35250" r="6875" b="23120"/>
          <a:stretch>
            <a:fillRect/>
          </a:stretch>
        </p:blipFill>
        <p:spPr>
          <a:xfrm>
            <a:off x="671830" y="727710"/>
            <a:ext cx="10526395" cy="26803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09015" y="3429000"/>
            <a:ext cx="880999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solidFill>
                  <a:srgbClr val="FF0000"/>
                </a:solidFill>
              </a:rPr>
              <a:t>Informal Camps correlation of </a:t>
            </a:r>
            <a:r>
              <a:rPr lang="en-US" b="1">
                <a:solidFill>
                  <a:srgbClr val="FF0000"/>
                </a:solidFill>
              </a:rPr>
              <a:t>estimated population with surveyed household number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6" name="Picture 5" descr="Screenshot (1296)"/>
          <p:cNvPicPr>
            <a:picLocks noChangeAspect="1"/>
          </p:cNvPicPr>
          <p:nvPr/>
        </p:nvPicPr>
        <p:blipFill>
          <a:blip r:embed="rId2"/>
          <a:srcRect l="7104" t="36194" r="8151" b="20343"/>
          <a:stretch>
            <a:fillRect/>
          </a:stretch>
        </p:blipFill>
        <p:spPr>
          <a:xfrm>
            <a:off x="671830" y="4089400"/>
            <a:ext cx="10332085" cy="26320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ms_footprints-s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742315"/>
            <a:ext cx="5928360" cy="537337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619250" y="159385"/>
            <a:ext cx="779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Microsoft Building footprint data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686040" y="977265"/>
            <a:ext cx="3468370" cy="2095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Nigeria :36 Million buildings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Derived method: ML automated feature extraction on satellite Imagery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Satellite Imagery during :Maxar imagery (2020−2021)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egment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75" y="1424940"/>
            <a:ext cx="5556885" cy="2171700"/>
          </a:xfrm>
          <a:prstGeom prst="rect">
            <a:avLst/>
          </a:prstGeom>
        </p:spPr>
      </p:pic>
      <p:pic>
        <p:nvPicPr>
          <p:cNvPr id="3" name="Picture 2" descr="polygon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" y="4086225"/>
            <a:ext cx="6180455" cy="15513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147560" y="845185"/>
            <a:ext cx="4241165" cy="3331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Building extraction 2 stages:</a:t>
            </a:r>
            <a:endParaRPr lang="en-US" sz="28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1. Semantic Segmentation – Recognizing building pixels on an aerial image using deep neural networks (DNNs)</a:t>
            </a:r>
            <a:endParaRPr lang="en-US" sz="28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Polygonization – Converting building pixel detections into polygons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(1273)"/>
          <p:cNvPicPr>
            <a:picLocks noChangeAspect="1"/>
          </p:cNvPicPr>
          <p:nvPr/>
        </p:nvPicPr>
        <p:blipFill>
          <a:blip r:embed="rId1"/>
          <a:srcRect l="23349" t="27222" r="26094"/>
          <a:stretch>
            <a:fillRect/>
          </a:stretch>
        </p:blipFill>
        <p:spPr>
          <a:xfrm>
            <a:off x="614680" y="200660"/>
            <a:ext cx="4288155" cy="3472815"/>
          </a:xfrm>
          <a:prstGeom prst="rect">
            <a:avLst/>
          </a:prstGeom>
        </p:spPr>
      </p:pic>
      <p:pic>
        <p:nvPicPr>
          <p:cNvPr id="2" name="Picture 1" descr="Screenshot (1274)"/>
          <p:cNvPicPr>
            <a:picLocks noChangeAspect="1"/>
          </p:cNvPicPr>
          <p:nvPr/>
        </p:nvPicPr>
        <p:blipFill>
          <a:blip r:embed="rId2"/>
          <a:srcRect l="24005" t="28000" r="25547"/>
          <a:stretch>
            <a:fillRect/>
          </a:stretch>
        </p:blipFill>
        <p:spPr>
          <a:xfrm>
            <a:off x="6795770" y="200660"/>
            <a:ext cx="4089400" cy="3283585"/>
          </a:xfrm>
          <a:prstGeom prst="rect">
            <a:avLst/>
          </a:prstGeom>
        </p:spPr>
      </p:pic>
      <p:pic>
        <p:nvPicPr>
          <p:cNvPr id="4" name="Picture 3" descr="Screenshot (1275)"/>
          <p:cNvPicPr>
            <a:picLocks noChangeAspect="1"/>
          </p:cNvPicPr>
          <p:nvPr/>
        </p:nvPicPr>
        <p:blipFill>
          <a:blip r:embed="rId3"/>
          <a:srcRect l="9746" t="33931" r="14596" b="914"/>
          <a:stretch>
            <a:fillRect/>
          </a:stretch>
        </p:blipFill>
        <p:spPr>
          <a:xfrm>
            <a:off x="3620135" y="4035425"/>
            <a:ext cx="5384800" cy="260858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6622415" y="948690"/>
            <a:ext cx="2249170" cy="3720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086475" y="575945"/>
            <a:ext cx="5067935" cy="2004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The dataset contains 1.8 billion building detections, across an inference area of 58M km2 within Africa, South Asia, South-East Asia, Latin America and the Caribbean.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Derived: Automated feature extraction from satellite imagery</a:t>
            </a: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Satellite Imagery during :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Maxar imagery (2020−2021)Kenya &amp;nigeria (2021 release)</a:t>
            </a:r>
            <a:endParaRPr lang="en-US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google_buildings 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1316990"/>
            <a:ext cx="5424170" cy="23475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26715" y="1104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Google Buildings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306830" y="603250"/>
            <a:ext cx="86956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/>
              <a:t>Google-Microsoft Open Buildings - combined by VIDA</a:t>
            </a:r>
            <a:endParaRPr lang="en-US" sz="4400" b="1"/>
          </a:p>
        </p:txBody>
      </p:sp>
      <p:sp>
        <p:nvSpPr>
          <p:cNvPr id="3" name="Text Box 2"/>
          <p:cNvSpPr txBox="1"/>
          <p:nvPr/>
        </p:nvSpPr>
        <p:spPr>
          <a:xfrm>
            <a:off x="6005830" y="2392045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 Merges Google's V3 Open Buildings and Microsoft's latest Building Footprints. With 2,534,595,270 footprints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 It covers 92% of Level 0 administrative boundaries, and is divided into 182 partitions</a:t>
            </a:r>
            <a:endParaRPr lang="en-US" sz="2000"/>
          </a:p>
        </p:txBody>
      </p:sp>
      <p:pic>
        <p:nvPicPr>
          <p:cNvPr id="4" name="Picture 3" descr="Screenshot (1281)"/>
          <p:cNvPicPr>
            <a:picLocks noChangeAspect="1"/>
          </p:cNvPicPr>
          <p:nvPr/>
        </p:nvPicPr>
        <p:blipFill>
          <a:blip r:embed="rId1"/>
          <a:srcRect l="11359" t="25231" r="16682" b="18639"/>
          <a:stretch>
            <a:fillRect/>
          </a:stretch>
        </p:blipFill>
        <p:spPr>
          <a:xfrm>
            <a:off x="222885" y="2910840"/>
            <a:ext cx="5698490" cy="25006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667635" y="745490"/>
            <a:ext cx="619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 b="1"/>
              <a:t>OSM</a:t>
            </a:r>
            <a:endParaRPr lang="en-US" sz="3600" b="1"/>
          </a:p>
        </p:txBody>
      </p:sp>
      <p:sp>
        <p:nvSpPr>
          <p:cNvPr id="3" name="Text Box 2"/>
          <p:cNvSpPr txBox="1"/>
          <p:nvPr/>
        </p:nvSpPr>
        <p:spPr>
          <a:xfrm>
            <a:off x="7538720" y="1950720"/>
            <a:ext cx="4015740" cy="3796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Global, but sub-national coverage varies</a:t>
            </a:r>
            <a:endParaRPr lang="en-US" b="1"/>
          </a:p>
          <a:p>
            <a:endParaRPr lang="en-US" b="1"/>
          </a:p>
          <a:p>
            <a:r>
              <a:rPr lang="en-US" b="1"/>
              <a:t>-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Data extracted from OSM on 13 October 2022</a:t>
            </a:r>
            <a:endParaRPr lang="en-US" b="1"/>
          </a:p>
          <a:p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Predominantly manual digitization from satellite imagery, aided by some automated feature detection</a:t>
            </a:r>
            <a:endParaRPr lang="en-US" b="1"/>
          </a:p>
          <a:p>
            <a:endParaRPr lang="en-US" b="1"/>
          </a:p>
          <a:p>
            <a:r>
              <a:rPr lang="en-US" b="1"/>
              <a:t>-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Imagery from various sources</a:t>
            </a:r>
            <a:endParaRPr lang="en-US" b="1"/>
          </a:p>
          <a:p>
            <a:endParaRPr lang="en-US" b="1"/>
          </a:p>
          <a:p>
            <a:endParaRPr lang="en-US" b="1"/>
          </a:p>
        </p:txBody>
      </p:sp>
      <p:pic>
        <p:nvPicPr>
          <p:cNvPr id="4" name="Picture 3" descr="osm_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1390650"/>
            <a:ext cx="7004685" cy="49536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building_count_b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665" y="0"/>
            <a:ext cx="8863965" cy="66484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eat_map_corr_build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195" y="379730"/>
            <a:ext cx="8636635" cy="64782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dou_1_building_b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030" y="114300"/>
            <a:ext cx="9129395" cy="68472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373630" y="1329055"/>
            <a:ext cx="7265035" cy="45231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 sz="4800" b="1">
                <a:solidFill>
                  <a:srgbClr val="FF0000"/>
                </a:solidFill>
              </a:rPr>
              <a:t>Minimum: </a:t>
            </a:r>
            <a:r>
              <a:rPr lang="en-US" sz="4800" b="1">
                <a:solidFill>
                  <a:srgbClr val="0070C0"/>
                </a:solidFill>
              </a:rPr>
              <a:t>26.0</a:t>
            </a:r>
            <a:endParaRPr lang="en-US" sz="4800" b="1">
              <a:solidFill>
                <a:srgbClr val="FF0000"/>
              </a:solidFill>
            </a:endParaRPr>
          </a:p>
          <a:p>
            <a:pPr algn="ctr"/>
            <a:r>
              <a:rPr lang="en-US" sz="4800" b="1">
                <a:solidFill>
                  <a:srgbClr val="FF0000"/>
                </a:solidFill>
              </a:rPr>
              <a:t>1st Quadrant: </a:t>
            </a:r>
            <a:r>
              <a:rPr lang="en-US" sz="4800" b="1">
                <a:solidFill>
                  <a:srgbClr val="0070C0"/>
                </a:solidFill>
              </a:rPr>
              <a:t>327.5</a:t>
            </a:r>
            <a:endParaRPr lang="en-US" sz="4800" b="1">
              <a:solidFill>
                <a:srgbClr val="FF0000"/>
              </a:solidFill>
            </a:endParaRPr>
          </a:p>
          <a:p>
            <a:pPr algn="ctr"/>
            <a:r>
              <a:rPr lang="en-US" sz="4800" b="1">
                <a:solidFill>
                  <a:srgbClr val="FF0000"/>
                </a:solidFill>
              </a:rPr>
              <a:t>Median: </a:t>
            </a:r>
            <a:r>
              <a:rPr lang="en-US" sz="4800" b="1">
                <a:solidFill>
                  <a:srgbClr val="0070C0"/>
                </a:solidFill>
              </a:rPr>
              <a:t>1058.0</a:t>
            </a:r>
            <a:endParaRPr lang="en-US" sz="4800" b="1">
              <a:solidFill>
                <a:srgbClr val="FF0000"/>
              </a:solidFill>
            </a:endParaRPr>
          </a:p>
          <a:p>
            <a:pPr algn="ctr"/>
            <a:r>
              <a:rPr lang="en-US" sz="4800" b="1">
                <a:solidFill>
                  <a:srgbClr val="FF0000"/>
                </a:solidFill>
              </a:rPr>
              <a:t>Mean: </a:t>
            </a:r>
            <a:r>
              <a:rPr lang="en-US" sz="4800" b="1">
                <a:solidFill>
                  <a:srgbClr val="0070C0"/>
                </a:solidFill>
              </a:rPr>
              <a:t>4134.3</a:t>
            </a:r>
            <a:endParaRPr lang="en-US" sz="4800" b="1">
              <a:solidFill>
                <a:srgbClr val="FF0000"/>
              </a:solidFill>
            </a:endParaRPr>
          </a:p>
          <a:p>
            <a:pPr algn="ctr"/>
            <a:r>
              <a:rPr lang="en-US" sz="4800" b="1">
                <a:solidFill>
                  <a:srgbClr val="FF0000"/>
                </a:solidFill>
              </a:rPr>
              <a:t>3rd Quadrant: </a:t>
            </a:r>
            <a:r>
              <a:rPr lang="en-US" sz="4800" b="1">
                <a:solidFill>
                  <a:srgbClr val="0070C0"/>
                </a:solidFill>
              </a:rPr>
              <a:t>4575.5 </a:t>
            </a:r>
            <a:endParaRPr lang="en-US" sz="4800" b="1">
              <a:solidFill>
                <a:srgbClr val="0070C0"/>
              </a:solidFill>
            </a:endParaRPr>
          </a:p>
          <a:p>
            <a:pPr algn="ctr"/>
            <a:r>
              <a:rPr lang="en-US" sz="4800" b="1">
                <a:solidFill>
                  <a:srgbClr val="FF0000"/>
                </a:solidFill>
              </a:rPr>
              <a:t>Maximum: </a:t>
            </a:r>
            <a:r>
              <a:rPr lang="en-US" sz="4800" b="1">
                <a:solidFill>
                  <a:srgbClr val="0070C0"/>
                </a:solidFill>
              </a:rPr>
              <a:t>43074.0</a:t>
            </a:r>
            <a:r>
              <a:rPr lang="en-US" sz="4800" b="1">
                <a:solidFill>
                  <a:srgbClr val="FF0000"/>
                </a:solidFill>
              </a:rPr>
              <a:t> </a:t>
            </a:r>
            <a:endParaRPr lang="en-US" sz="4800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825625" y="292100"/>
            <a:ext cx="8073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 b="1">
                <a:solidFill>
                  <a:srgbClr val="0070C0"/>
                </a:solidFill>
              </a:rPr>
              <a:t>Survey population : Summary statistics</a:t>
            </a:r>
            <a:endParaRPr lang="en-US" sz="3600" b="1">
              <a:solidFill>
                <a:srgbClr val="0070C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dou_1_st_sta_b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329565"/>
            <a:ext cx="9349740" cy="63614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for_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f_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hh_gp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hh_gpw_U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2" descr="formal_informal_areags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710" y="414020"/>
            <a:ext cx="9841865" cy="622490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hh_wp_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h_wp_u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ghs_hh_i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78510" y="1106805"/>
            <a:ext cx="9713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Metrics used to compare the building dataset for the refugee camps.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98525" y="1974215"/>
            <a:ext cx="6898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Building count</a:t>
            </a:r>
            <a:endParaRPr lang="en-US"/>
          </a:p>
          <a:p>
            <a:r>
              <a:rPr lang="en-US"/>
              <a:t>Building area</a:t>
            </a:r>
            <a:endParaRPr lang="en-US"/>
          </a:p>
          <a:p>
            <a:r>
              <a:rPr lang="en-US"/>
              <a:t>Building density calculated from count and area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6" name="Picture 5" descr="BO_S294_20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" y="1341120"/>
            <a:ext cx="6858000" cy="44519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976870" y="1564640"/>
            <a:ext cx="3623945" cy="308229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2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algn="ctr"/>
            <a:r>
              <a:rPr lang="en-US" sz="2400"/>
              <a:t>KIRENUWA CAMP(</a:t>
            </a:r>
            <a:r>
              <a:rPr lang="en-US" sz="2400">
                <a:sym typeface="+mn-ea"/>
              </a:rPr>
              <a:t>BO_S294 )     </a:t>
            </a:r>
            <a:endParaRPr lang="en-US" sz="2400"/>
          </a:p>
          <a:p>
            <a:pPr algn="ctr"/>
            <a:r>
              <a:rPr lang="en-US" sz="2400"/>
              <a:t>Site population:224</a:t>
            </a:r>
            <a:endParaRPr lang="en-US" sz="2400"/>
          </a:p>
          <a:p>
            <a:pPr algn="ctr"/>
            <a:r>
              <a:rPr lang="en-US" sz="2400"/>
              <a:t>Official Site area: 334.61m</a:t>
            </a:r>
            <a:r>
              <a:rPr lang="en-US" sz="2400" baseline="30000"/>
              <a:t>2</a:t>
            </a:r>
            <a:endParaRPr lang="en-US" sz="2400"/>
          </a:p>
          <a:p>
            <a:pPr algn="ctr"/>
            <a:r>
              <a:rPr lang="en-US" sz="2400"/>
              <a:t>Calculates site area:</a:t>
            </a:r>
            <a:r>
              <a:rPr lang="en-US" sz="2400">
                <a:sym typeface="+mn-ea"/>
              </a:rPr>
              <a:t>342.7668 m</a:t>
            </a:r>
            <a:r>
              <a:rPr lang="en-US" sz="2400" baseline="30000">
                <a:sym typeface="+mn-ea"/>
              </a:rPr>
              <a:t>2</a:t>
            </a:r>
            <a:endParaRPr lang="en-US" sz="2400" baseline="30000"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022600" y="627380"/>
            <a:ext cx="689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Camp with more population and less area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BO_S110_20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85" y="1050290"/>
            <a:ext cx="7668260" cy="49784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629660" y="6196965"/>
            <a:ext cx="561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        B0_S110_BANKI CAMP-Highest Individuals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9" name="Picture 8" descr="Screenshot (1261)"/>
          <p:cNvPicPr>
            <a:picLocks noChangeAspect="1"/>
          </p:cNvPicPr>
          <p:nvPr/>
        </p:nvPicPr>
        <p:blipFill>
          <a:blip r:embed="rId3"/>
          <a:srcRect t="3794" r="67459" b="37763"/>
          <a:stretch>
            <a:fillRect/>
          </a:stretch>
        </p:blipFill>
        <p:spPr>
          <a:xfrm>
            <a:off x="2708910" y="503555"/>
            <a:ext cx="5989955" cy="60515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olin_ghs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75" y="-490855"/>
            <a:ext cx="9798050" cy="734885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6565" y="280670"/>
            <a:ext cx="991870" cy="405130"/>
            <a:chOff x="441" y="0"/>
            <a:chExt cx="8544" cy="3200"/>
          </a:xfrm>
        </p:grpSpPr>
        <p:pic>
          <p:nvPicPr>
            <p:cNvPr id="10" name="Picture 9" descr="eagle_master_full.svg (2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11" name="Picture 10" descr="unilogo (1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6565" y="280670"/>
            <a:ext cx="991870" cy="405130"/>
            <a:chOff x="441" y="0"/>
            <a:chExt cx="8544" cy="3200"/>
          </a:xfrm>
        </p:grpSpPr>
        <p:pic>
          <p:nvPicPr>
            <p:cNvPr id="7" name="Picture 6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8" name="Picture 7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violin_wp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-568960"/>
            <a:ext cx="10692130" cy="80187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olin_wp_u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4605"/>
            <a:ext cx="8677910" cy="650875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6565" y="280670"/>
            <a:ext cx="991870" cy="405130"/>
            <a:chOff x="441" y="0"/>
            <a:chExt cx="8544" cy="3200"/>
          </a:xfrm>
        </p:grpSpPr>
        <p:pic>
          <p:nvPicPr>
            <p:cNvPr id="4" name="Picture 3" descr="eagle_master_full.svg (2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5" name="Picture 4" descr="unilogo (1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2" name="Picture 1" descr="Screenshot (1265)"/>
          <p:cNvPicPr>
            <a:picLocks noChangeAspect="1"/>
          </p:cNvPicPr>
          <p:nvPr/>
        </p:nvPicPr>
        <p:blipFill>
          <a:blip r:embed="rId1"/>
          <a:srcRect l="911" t="17694"/>
          <a:stretch>
            <a:fillRect/>
          </a:stretch>
        </p:blipFill>
        <p:spPr>
          <a:xfrm>
            <a:off x="111125" y="466725"/>
            <a:ext cx="12080875" cy="56445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olin_gp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-320040"/>
            <a:ext cx="9592945" cy="71945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56565" y="280670"/>
            <a:ext cx="991870" cy="405130"/>
            <a:chOff x="441" y="0"/>
            <a:chExt cx="8544" cy="3200"/>
          </a:xfrm>
        </p:grpSpPr>
        <p:pic>
          <p:nvPicPr>
            <p:cNvPr id="11" name="Picture 10" descr="eagle_master_full.svg (2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12" name="Picture 11" descr="unilogo (1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7" name="Picture 6" descr="N_INDV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6" name="Picture 5" descr="ghsl_bo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ox_wp_u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6" name="Picture 5" descr="box_wp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box_gp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6" name="Picture 5" descr="Screenshot (1262)"/>
          <p:cNvPicPr>
            <a:picLocks noChangeAspect="1"/>
          </p:cNvPicPr>
          <p:nvPr/>
        </p:nvPicPr>
        <p:blipFill>
          <a:blip r:embed="rId3"/>
          <a:srcRect t="2944" r="59047" b="54361"/>
          <a:stretch>
            <a:fillRect/>
          </a:stretch>
        </p:blipFill>
        <p:spPr>
          <a:xfrm>
            <a:off x="1673225" y="907415"/>
            <a:ext cx="9030970" cy="52965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N_HHpl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box_vi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box_goo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2" name="Picture 1" descr="Screenshot (1266)"/>
          <p:cNvPicPr>
            <a:picLocks noChangeAspect="1"/>
          </p:cNvPicPr>
          <p:nvPr/>
        </p:nvPicPr>
        <p:blipFill>
          <a:blip r:embed="rId1"/>
          <a:srcRect t="16722"/>
          <a:stretch>
            <a:fillRect/>
          </a:stretch>
        </p:blipFill>
        <p:spPr>
          <a:xfrm>
            <a:off x="0" y="240030"/>
            <a:ext cx="12192000" cy="57111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18490" y="6269990"/>
            <a:ext cx="10100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/>
              <a:t>PopGrid view of the datasets for Maidiguri city in Nigeria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6" name="Picture 5" descr="box_m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box_os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bar_grd3_st_st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bar_grd3_st_st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box_N_IND_dou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pic>
        <p:nvPicPr>
          <p:cNvPr id="2" name="Picture 1" descr="box_N_IND_dou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456565" y="280670"/>
            <a:ext cx="1772285" cy="735330"/>
            <a:chOff x="441" y="0"/>
            <a:chExt cx="8544" cy="3200"/>
          </a:xfrm>
        </p:grpSpPr>
        <p:pic>
          <p:nvPicPr>
            <p:cNvPr id="3" name="Picture 2" descr="eagle_master_full.svg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" y="0"/>
              <a:ext cx="2653" cy="3200"/>
            </a:xfrm>
            <a:prstGeom prst="rect">
              <a:avLst/>
            </a:prstGeom>
          </p:spPr>
        </p:pic>
        <p:pic>
          <p:nvPicPr>
            <p:cNvPr id="4" name="Picture 3" descr="unilogo (1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" y="343"/>
              <a:ext cx="5450" cy="2384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3390</Words>
  <Application>WPS Presentation</Application>
  <PresentationFormat>Widescreen</PresentationFormat>
  <Paragraphs>356</Paragraphs>
  <Slides>97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8" baseType="lpstr">
      <vt:lpstr>Arial</vt:lpstr>
      <vt:lpstr>SimSun</vt:lpstr>
      <vt:lpstr>Wingdings</vt:lpstr>
      <vt:lpstr>Times New Roman</vt:lpstr>
      <vt:lpstr>Times New Roman</vt:lpstr>
      <vt:lpstr>Microsoft YaHei</vt:lpstr>
      <vt:lpstr>Arial Unicode MS</vt:lpstr>
      <vt:lpstr>Calibri Light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lals</cp:lastModifiedBy>
  <cp:revision>121</cp:revision>
  <dcterms:created xsi:type="dcterms:W3CDTF">2024-03-19T20:29:00Z</dcterms:created>
  <dcterms:modified xsi:type="dcterms:W3CDTF">2024-04-18T20:46:45Z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72CAA586D8214E0B8F4320DF0001E552_11</vt:lpwstr>
  </property>
  <property fmtid="{D5CDD505-2E9C-101B-9397-08002B2CF9AE}" pid="3" name="KSOProductBuildVer">
    <vt:lpwstr>1033-12.2.0.13489</vt:lpwstr>
  </property>
</Properties>
</file>